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tif" ContentType="image/t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25400" cap="flat">
              <a:solidFill>
                <a:srgbClr val="66635E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D6D5CB"/>
              </a:solidFill>
              <a:prstDash val="solid"/>
              <a:miter lim="400000"/>
            </a:ln>
          </a:left>
          <a:right>
            <a:ln w="12700" cap="flat">
              <a:solidFill>
                <a:srgbClr val="D6D5CB"/>
              </a:solidFill>
              <a:prstDash val="solid"/>
              <a:miter lim="400000"/>
            </a:ln>
          </a:right>
          <a:top>
            <a:ln w="12700" cap="flat">
              <a:solidFill>
                <a:srgbClr val="D6D5CB"/>
              </a:solidFill>
              <a:prstDash val="solid"/>
              <a:miter lim="400000"/>
            </a:ln>
          </a:top>
          <a:bottom>
            <a:ln w="12700" cap="flat">
              <a:solidFill>
                <a:srgbClr val="D6D5CB"/>
              </a:solidFill>
              <a:prstDash val="solid"/>
              <a:miter lim="400000"/>
            </a:ln>
          </a:bottom>
          <a:insideH>
            <a:ln w="12700" cap="flat">
              <a:solidFill>
                <a:srgbClr val="D6D5CB"/>
              </a:solidFill>
              <a:prstDash val="solid"/>
              <a:miter lim="400000"/>
            </a:ln>
          </a:insideH>
          <a:insideV>
            <a:ln w="12700" cap="flat">
              <a:solidFill>
                <a:srgbClr val="D6D5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5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5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chemeClr val="accent3">
                  <a:satOff val="9881"/>
                  <a:lumOff val="-13155"/>
                  <a:alpha val="85000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3">
                  <a:satOff val="9881"/>
                  <a:lumOff val="-13155"/>
                  <a:alpha val="85000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3">
                  <a:satOff val="9881"/>
                  <a:lumOff val="-13155"/>
                  <a:alpha val="85000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3">
                  <a:satOff val="9881"/>
                  <a:lumOff val="-13155"/>
                  <a:alpha val="85000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3">
                  <a:satOff val="9881"/>
                  <a:lumOff val="-13155"/>
                  <a:alpha val="85000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3">
                  <a:satOff val="9881"/>
                  <a:lumOff val="-13155"/>
                  <a:alpha val="85000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chemeClr val="accent3">
                  <a:satOff val="9881"/>
                  <a:lumOff val="-13155"/>
                </a:schemeClr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D6D5C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satOff val="9881"/>
                  <a:lumOff val="-1315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3">
                  <a:satOff val="9881"/>
                  <a:lumOff val="-13155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chemeClr val="accent3">
                  <a:satOff val="9881"/>
                  <a:lumOff val="-13155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A2A1A6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A2A1A6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25400" cap="rnd">
              <a:solidFill>
                <a:srgbClr val="A2A1A6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AEADA0"/>
              </a:solidFill>
              <a:prstDash val="solid"/>
              <a:miter lim="400000"/>
            </a:ln>
          </a:left>
          <a:right>
            <a:ln w="12700" cap="flat">
              <a:solidFill>
                <a:srgbClr val="AEADA0"/>
              </a:solidFill>
              <a:prstDash val="solid"/>
              <a:miter lim="400000"/>
            </a:ln>
          </a:right>
          <a:top>
            <a:ln w="12700" cap="flat">
              <a:solidFill>
                <a:srgbClr val="AEADA0"/>
              </a:solidFill>
              <a:prstDash val="solid"/>
              <a:miter lim="400000"/>
            </a:ln>
          </a:top>
          <a:bottom>
            <a:ln w="12700" cap="flat">
              <a:solidFill>
                <a:srgbClr val="AEADA0"/>
              </a:solidFill>
              <a:prstDash val="solid"/>
              <a:miter lim="400000"/>
            </a:ln>
          </a:bottom>
          <a:insideH>
            <a:ln w="12700" cap="flat">
              <a:solidFill>
                <a:srgbClr val="AEADA0"/>
              </a:solidFill>
              <a:prstDash val="solid"/>
              <a:miter lim="400000"/>
            </a:ln>
          </a:insideH>
          <a:insideV>
            <a:ln w="12700" cap="flat">
              <a:solidFill>
                <a:srgbClr val="AEADA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83827D"/>
              </a:solidFill>
              <a:prstDash val="solid"/>
              <a:miter lim="400000"/>
            </a:ln>
          </a:right>
          <a:top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H>
          <a:insideV>
            <a:ln w="25400" cap="flat">
              <a:solidFill>
                <a:srgbClr val="83827D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right>
          <a:top>
            <a:ln w="25400" cap="flat">
              <a:solidFill>
                <a:srgbClr val="83827D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83827D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48" d="100"/>
          <a:sy n="48" d="100"/>
        </p:scale>
        <p:origin x="-1288" y="-12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5" name="Shape 16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303555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y sub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1422400" y="5245100"/>
            <a:ext cx="10541000" cy="2628900"/>
          </a:xfrm>
          <a:prstGeom prst="rect">
            <a:avLst/>
          </a:prstGeom>
        </p:spPr>
        <p:txBody>
          <a:bodyPr anchor="b"/>
          <a:lstStyle>
            <a:lvl1pPr>
              <a:defRPr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sz="quarter" idx="1"/>
          </p:nvPr>
        </p:nvSpPr>
        <p:spPr>
          <a:xfrm>
            <a:off x="1422400" y="7861300"/>
            <a:ext cx="10541000" cy="13716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22860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45720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68580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91440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xfrm>
            <a:off x="6349999" y="9474200"/>
            <a:ext cx="312015" cy="2998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 foto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/>
        </p:nvSpPr>
        <p:spPr>
          <a:xfrm>
            <a:off x="278468" y="8356600"/>
            <a:ext cx="12459504" cy="2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6" name="Shape 116"/>
          <p:cNvSpPr/>
          <p:nvPr/>
        </p:nvSpPr>
        <p:spPr>
          <a:xfrm>
            <a:off x="279400" y="279400"/>
            <a:ext cx="12446000" cy="92202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pic" sz="quarter" idx="13"/>
          </p:nvPr>
        </p:nvSpPr>
        <p:spPr>
          <a:xfrm>
            <a:off x="8597900" y="4356100"/>
            <a:ext cx="4038600" cy="3911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8" name="Shape 118"/>
          <p:cNvSpPr>
            <a:spLocks noGrp="1"/>
          </p:cNvSpPr>
          <p:nvPr>
            <p:ph type="pic" idx="14"/>
          </p:nvPr>
        </p:nvSpPr>
        <p:spPr>
          <a:xfrm>
            <a:off x="368899" y="368300"/>
            <a:ext cx="8140701" cy="7899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pic" sz="quarter" idx="15"/>
          </p:nvPr>
        </p:nvSpPr>
        <p:spPr>
          <a:xfrm>
            <a:off x="8597900" y="368300"/>
            <a:ext cx="4038600" cy="3911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0" name="Shape 120"/>
          <p:cNvSpPr>
            <a:spLocks noGrp="1"/>
          </p:cNvSpPr>
          <p:nvPr>
            <p:ph type="title"/>
          </p:nvPr>
        </p:nvSpPr>
        <p:spPr>
          <a:xfrm>
            <a:off x="368300" y="8369300"/>
            <a:ext cx="12268200" cy="6604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50000"/>
              </a:lnSpc>
              <a:defRPr sz="4200"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21" name="Shape 121"/>
          <p:cNvSpPr>
            <a:spLocks noGrp="1"/>
          </p:cNvSpPr>
          <p:nvPr>
            <p:ph type="body" sz="quarter" idx="1"/>
          </p:nvPr>
        </p:nvSpPr>
        <p:spPr>
          <a:xfrm>
            <a:off x="368300" y="9017000"/>
            <a:ext cx="12268200" cy="431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22860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45720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68580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91440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22" name="Shape 1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(1)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/>
        </p:nvSpPr>
        <p:spPr>
          <a:xfrm>
            <a:off x="278468" y="8356600"/>
            <a:ext cx="12459504" cy="2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0" name="Shape 130"/>
          <p:cNvSpPr/>
          <p:nvPr/>
        </p:nvSpPr>
        <p:spPr>
          <a:xfrm>
            <a:off x="279400" y="279400"/>
            <a:ext cx="12446000" cy="92202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pic" idx="13"/>
          </p:nvPr>
        </p:nvSpPr>
        <p:spPr>
          <a:xfrm>
            <a:off x="368899" y="368300"/>
            <a:ext cx="12268201" cy="7899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title"/>
          </p:nvPr>
        </p:nvSpPr>
        <p:spPr>
          <a:xfrm>
            <a:off x="368300" y="8369300"/>
            <a:ext cx="12268200" cy="6604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50000"/>
              </a:lnSpc>
              <a:defRPr sz="4200"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xfrm>
            <a:off x="368300" y="9017000"/>
            <a:ext cx="12268200" cy="431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22860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45720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68580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91440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4" name="Shape 1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/>
          </p:cNvSpPr>
          <p:nvPr>
            <p:ph type="body" sz="quarter" idx="13"/>
          </p:nvPr>
        </p:nvSpPr>
        <p:spPr>
          <a:xfrm>
            <a:off x="1270000" y="4292600"/>
            <a:ext cx="10464800" cy="635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</a:lvl1pPr>
          </a:lstStyle>
          <a:p>
            <a:r>
              <a:t>“Escribir una cita aquí”</a:t>
            </a:r>
          </a:p>
        </p:txBody>
      </p:sp>
      <p:sp>
        <p:nvSpPr>
          <p:cNvPr id="142" name="Shape 142"/>
          <p:cNvSpPr>
            <a:spLocks noGrp="1"/>
          </p:cNvSpPr>
          <p:nvPr>
            <p:ph type="body" sz="quarter" idx="14"/>
          </p:nvPr>
        </p:nvSpPr>
        <p:spPr>
          <a:xfrm>
            <a:off x="1270000" y="6362700"/>
            <a:ext cx="10464800" cy="52344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2800" i="1"/>
            </a:lvl1pPr>
          </a:lstStyle>
          <a:p>
            <a:r>
              <a:t>– Juan López</a:t>
            </a:r>
          </a:p>
        </p:txBody>
      </p:sp>
      <p:sp>
        <p:nvSpPr>
          <p:cNvPr id="143" name="Shape 1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1" name="Shape 1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(horizontal)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/>
        </p:nvSpPr>
        <p:spPr>
          <a:xfrm>
            <a:off x="278468" y="8915400"/>
            <a:ext cx="12446932" cy="2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2" name="Shape 22"/>
          <p:cNvSpPr/>
          <p:nvPr/>
        </p:nvSpPr>
        <p:spPr>
          <a:xfrm>
            <a:off x="5256995" y="8902700"/>
            <a:ext cx="1" cy="592215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" name="Shape 23"/>
          <p:cNvSpPr/>
          <p:nvPr/>
        </p:nvSpPr>
        <p:spPr>
          <a:xfrm>
            <a:off x="278468" y="7188200"/>
            <a:ext cx="12446932" cy="2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Shape 24"/>
          <p:cNvSpPr/>
          <p:nvPr/>
        </p:nvSpPr>
        <p:spPr>
          <a:xfrm>
            <a:off x="279400" y="279400"/>
            <a:ext cx="12446000" cy="92202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5" name="Shape 25"/>
          <p:cNvSpPr>
            <a:spLocks noGrp="1"/>
          </p:cNvSpPr>
          <p:nvPr>
            <p:ph type="body" sz="quarter" idx="13"/>
          </p:nvPr>
        </p:nvSpPr>
        <p:spPr>
          <a:xfrm>
            <a:off x="6359707" y="8877300"/>
            <a:ext cx="1697585" cy="6477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Nombre</a:t>
            </a:r>
          </a:p>
        </p:txBody>
      </p:sp>
      <p:sp>
        <p:nvSpPr>
          <p:cNvPr id="26" name="Shape 26"/>
          <p:cNvSpPr>
            <a:spLocks noGrp="1"/>
          </p:cNvSpPr>
          <p:nvPr>
            <p:ph type="body" sz="quarter" idx="14"/>
          </p:nvPr>
        </p:nvSpPr>
        <p:spPr>
          <a:xfrm>
            <a:off x="272531" y="7197750"/>
            <a:ext cx="1070078" cy="3746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 cap="all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PROYECTO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sz="quarter" idx="15"/>
          </p:nvPr>
        </p:nvSpPr>
        <p:spPr>
          <a:xfrm>
            <a:off x="276239" y="8912250"/>
            <a:ext cx="707061" cy="3746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 cap="all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FECHA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sz="quarter" idx="16"/>
          </p:nvPr>
        </p:nvSpPr>
        <p:spPr>
          <a:xfrm>
            <a:off x="5263324" y="8912250"/>
            <a:ext cx="862737" cy="3746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 cap="all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Cliente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sz="quarter" idx="17"/>
          </p:nvPr>
        </p:nvSpPr>
        <p:spPr>
          <a:xfrm>
            <a:off x="1422399" y="8877300"/>
            <a:ext cx="1299821" cy="6477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FECHA</a:t>
            </a:r>
          </a:p>
        </p:txBody>
      </p:sp>
      <p:sp>
        <p:nvSpPr>
          <p:cNvPr id="30" name="Shape 30"/>
          <p:cNvSpPr>
            <a:spLocks noGrp="1"/>
          </p:cNvSpPr>
          <p:nvPr>
            <p:ph type="pic" idx="18"/>
          </p:nvPr>
        </p:nvSpPr>
        <p:spPr>
          <a:xfrm>
            <a:off x="368300" y="355600"/>
            <a:ext cx="12268200" cy="6731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1422400" y="7099300"/>
            <a:ext cx="10845800" cy="1028700"/>
          </a:xfrm>
          <a:prstGeom prst="rect">
            <a:avLst/>
          </a:prstGeom>
        </p:spPr>
        <p:txBody>
          <a:bodyPr anchor="b"/>
          <a:lstStyle>
            <a:lvl1pPr>
              <a:defRPr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sz="quarter" idx="1"/>
          </p:nvPr>
        </p:nvSpPr>
        <p:spPr>
          <a:xfrm>
            <a:off x="1422400" y="8115300"/>
            <a:ext cx="10845800" cy="7493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4200"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228600">
              <a:spcBef>
                <a:spcPts val="0"/>
              </a:spcBef>
              <a:buSzTx/>
              <a:buNone/>
              <a:defRPr sz="45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457200">
              <a:spcBef>
                <a:spcPts val="0"/>
              </a:spcBef>
              <a:buSzTx/>
              <a:buNone/>
              <a:defRPr sz="45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685800">
              <a:spcBef>
                <a:spcPts val="0"/>
              </a:spcBef>
              <a:buSzTx/>
              <a:buNone/>
              <a:defRPr sz="45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914400">
              <a:spcBef>
                <a:spcPts val="0"/>
              </a:spcBef>
              <a:buSzTx/>
              <a:buNone/>
              <a:defRPr sz="45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(4 horizontales)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278468" y="8915400"/>
            <a:ext cx="12446932" cy="2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1" name="Shape 41"/>
          <p:cNvSpPr/>
          <p:nvPr/>
        </p:nvSpPr>
        <p:spPr>
          <a:xfrm>
            <a:off x="5256995" y="8902700"/>
            <a:ext cx="1" cy="592215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2" name="Shape 42"/>
          <p:cNvSpPr/>
          <p:nvPr/>
        </p:nvSpPr>
        <p:spPr>
          <a:xfrm>
            <a:off x="278468" y="7188200"/>
            <a:ext cx="12446932" cy="2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3" name="Shape 43"/>
          <p:cNvSpPr/>
          <p:nvPr/>
        </p:nvSpPr>
        <p:spPr>
          <a:xfrm>
            <a:off x="279400" y="279400"/>
            <a:ext cx="12446000" cy="92202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4" name="Shape 44"/>
          <p:cNvSpPr>
            <a:spLocks noGrp="1"/>
          </p:cNvSpPr>
          <p:nvPr>
            <p:ph type="body" sz="quarter" idx="13"/>
          </p:nvPr>
        </p:nvSpPr>
        <p:spPr>
          <a:xfrm>
            <a:off x="6359707" y="8877300"/>
            <a:ext cx="1697585" cy="6477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Nombre</a:t>
            </a:r>
          </a:p>
        </p:txBody>
      </p:sp>
      <p:sp>
        <p:nvSpPr>
          <p:cNvPr id="45" name="Shape 45"/>
          <p:cNvSpPr>
            <a:spLocks noGrp="1"/>
          </p:cNvSpPr>
          <p:nvPr>
            <p:ph type="body" sz="quarter" idx="14"/>
          </p:nvPr>
        </p:nvSpPr>
        <p:spPr>
          <a:xfrm>
            <a:off x="272531" y="7197750"/>
            <a:ext cx="1070078" cy="3746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 cap="all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PROYECTO</a:t>
            </a:r>
          </a:p>
        </p:txBody>
      </p:sp>
      <p:sp>
        <p:nvSpPr>
          <p:cNvPr id="46" name="Shape 46"/>
          <p:cNvSpPr>
            <a:spLocks noGrp="1"/>
          </p:cNvSpPr>
          <p:nvPr>
            <p:ph type="body" sz="quarter" idx="15"/>
          </p:nvPr>
        </p:nvSpPr>
        <p:spPr>
          <a:xfrm>
            <a:off x="276239" y="8912250"/>
            <a:ext cx="707061" cy="3746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 cap="all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FECHA</a:t>
            </a:r>
          </a:p>
        </p:txBody>
      </p:sp>
      <p:sp>
        <p:nvSpPr>
          <p:cNvPr id="47" name="Shape 47"/>
          <p:cNvSpPr>
            <a:spLocks noGrp="1"/>
          </p:cNvSpPr>
          <p:nvPr>
            <p:ph type="body" sz="quarter" idx="16"/>
          </p:nvPr>
        </p:nvSpPr>
        <p:spPr>
          <a:xfrm>
            <a:off x="5263324" y="8912250"/>
            <a:ext cx="862737" cy="3746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 cap="all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Cliente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7"/>
          </p:nvPr>
        </p:nvSpPr>
        <p:spPr>
          <a:xfrm>
            <a:off x="1419408" y="8877300"/>
            <a:ext cx="1299820" cy="6477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FECHA</a:t>
            </a:r>
          </a:p>
        </p:txBody>
      </p:sp>
      <p:sp>
        <p:nvSpPr>
          <p:cNvPr id="49" name="Shape 49"/>
          <p:cNvSpPr>
            <a:spLocks noGrp="1"/>
          </p:cNvSpPr>
          <p:nvPr>
            <p:ph type="pic" sz="half" idx="18"/>
          </p:nvPr>
        </p:nvSpPr>
        <p:spPr>
          <a:xfrm>
            <a:off x="368300" y="368300"/>
            <a:ext cx="4851400" cy="6731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pic" sz="quarter" idx="19"/>
          </p:nvPr>
        </p:nvSpPr>
        <p:spPr>
          <a:xfrm>
            <a:off x="5295900" y="368300"/>
            <a:ext cx="2413000" cy="3327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1" name="Shape 51"/>
          <p:cNvSpPr>
            <a:spLocks noGrp="1"/>
          </p:cNvSpPr>
          <p:nvPr>
            <p:ph type="pic" sz="quarter" idx="20"/>
          </p:nvPr>
        </p:nvSpPr>
        <p:spPr>
          <a:xfrm>
            <a:off x="5295900" y="3771900"/>
            <a:ext cx="2413000" cy="3327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pic" sz="half" idx="21"/>
          </p:nvPr>
        </p:nvSpPr>
        <p:spPr>
          <a:xfrm>
            <a:off x="7785100" y="368300"/>
            <a:ext cx="4851400" cy="6731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1422400" y="7099300"/>
            <a:ext cx="10845800" cy="1028700"/>
          </a:xfrm>
          <a:prstGeom prst="rect">
            <a:avLst/>
          </a:prstGeom>
        </p:spPr>
        <p:txBody>
          <a:bodyPr anchor="b"/>
          <a:lstStyle>
            <a:lvl1pPr>
              <a:defRPr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sz="quarter" idx="1"/>
          </p:nvPr>
        </p:nvSpPr>
        <p:spPr>
          <a:xfrm>
            <a:off x="1422400" y="8115300"/>
            <a:ext cx="10845800" cy="7493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4200"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228600">
              <a:spcBef>
                <a:spcPts val="0"/>
              </a:spcBef>
              <a:buSzTx/>
              <a:buNone/>
              <a:defRPr sz="45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457200">
              <a:spcBef>
                <a:spcPts val="0"/>
              </a:spcBef>
              <a:buSzTx/>
              <a:buNone/>
              <a:defRPr sz="45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685800">
              <a:spcBef>
                <a:spcPts val="0"/>
              </a:spcBef>
              <a:buSzTx/>
              <a:buNone/>
              <a:defRPr sz="45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914400">
              <a:spcBef>
                <a:spcPts val="0"/>
              </a:spcBef>
              <a:buSzTx/>
              <a:buNone/>
              <a:defRPr sz="45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centro)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xfrm>
            <a:off x="1231900" y="3568700"/>
            <a:ext cx="10541000" cy="2628900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63" name="Shape 63"/>
          <p:cNvSpPr>
            <a:spLocks noGrp="1"/>
          </p:cNvSpPr>
          <p:nvPr>
            <p:ph type="sldNum" sz="quarter" idx="2"/>
          </p:nvPr>
        </p:nvSpPr>
        <p:spPr>
          <a:xfrm>
            <a:off x="6349999" y="9474200"/>
            <a:ext cx="312015" cy="2998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vertical)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pic" sz="half" idx="13"/>
          </p:nvPr>
        </p:nvSpPr>
        <p:spPr>
          <a:xfrm>
            <a:off x="6921500" y="1354541"/>
            <a:ext cx="5156200" cy="70358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title"/>
          </p:nvPr>
        </p:nvSpPr>
        <p:spPr>
          <a:xfrm>
            <a:off x="1041400" y="1295400"/>
            <a:ext cx="5334000" cy="3924300"/>
          </a:xfrm>
          <a:prstGeom prst="rect">
            <a:avLst/>
          </a:prstGeom>
        </p:spPr>
        <p:txBody>
          <a:bodyPr anchor="b"/>
          <a:lstStyle>
            <a:lvl1pPr>
              <a:defRPr sz="6500"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72" name="Shape 72"/>
          <p:cNvSpPr>
            <a:spLocks noGrp="1"/>
          </p:cNvSpPr>
          <p:nvPr>
            <p:ph type="body" sz="quarter" idx="1"/>
          </p:nvPr>
        </p:nvSpPr>
        <p:spPr>
          <a:xfrm>
            <a:off x="1041400" y="5207000"/>
            <a:ext cx="5334000" cy="3225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22860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45720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68580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91440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3" name="Shape 7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xfrm>
            <a:off x="1041400" y="266700"/>
            <a:ext cx="10922000" cy="2438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58AAB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81" name="Shape 8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xfrm>
            <a:off x="1041400" y="266700"/>
            <a:ext cx="10922000" cy="2438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58AAB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89" name="Shape 89"/>
          <p:cNvSpPr>
            <a:spLocks noGrp="1"/>
          </p:cNvSpPr>
          <p:nvPr>
            <p:ph type="body" idx="1"/>
          </p:nvPr>
        </p:nvSpPr>
        <p:spPr>
          <a:xfrm>
            <a:off x="1041400" y="2768600"/>
            <a:ext cx="109220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pic" sz="quarter" idx="13"/>
          </p:nvPr>
        </p:nvSpPr>
        <p:spPr>
          <a:xfrm>
            <a:off x="7645400" y="2768600"/>
            <a:ext cx="4292600" cy="5715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xfrm>
            <a:off x="1041400" y="266700"/>
            <a:ext cx="10922000" cy="2438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58AAB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99" name="Shape 99"/>
          <p:cNvSpPr>
            <a:spLocks noGrp="1"/>
          </p:cNvSpPr>
          <p:nvPr>
            <p:ph type="body" sz="half" idx="1"/>
          </p:nvPr>
        </p:nvSpPr>
        <p:spPr>
          <a:xfrm>
            <a:off x="1041400" y="2768600"/>
            <a:ext cx="5334000" cy="57150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2800"/>
              </a:spcBef>
              <a:buBlip>
                <a:blip r:embed="rId2"/>
              </a:buBlip>
              <a:defRPr sz="3000"/>
            </a:lvl1pPr>
            <a:lvl2pPr marL="762000" indent="-381000">
              <a:spcBef>
                <a:spcPts val="2800"/>
              </a:spcBef>
              <a:buBlip>
                <a:blip r:embed="rId2"/>
              </a:buBlip>
              <a:defRPr sz="3000"/>
            </a:lvl2pPr>
            <a:lvl3pPr marL="1143000" indent="-381000">
              <a:spcBef>
                <a:spcPts val="2800"/>
              </a:spcBef>
              <a:buBlip>
                <a:blip r:embed="rId2"/>
              </a:buBlip>
              <a:defRPr sz="3000"/>
            </a:lvl3pPr>
            <a:lvl4pPr marL="1524000" indent="-381000">
              <a:spcBef>
                <a:spcPts val="2800"/>
              </a:spcBef>
              <a:buBlip>
                <a:blip r:embed="rId2"/>
              </a:buBlip>
              <a:defRPr sz="3000"/>
            </a:lvl4pPr>
            <a:lvl5pPr marL="1905000" indent="-381000">
              <a:spcBef>
                <a:spcPts val="2800"/>
              </a:spcBef>
              <a:buBlip>
                <a:blip r:embed="rId2"/>
              </a:buBlip>
              <a:defRPr sz="30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00" name="Shape 1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08" name="Shape 10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2.jpeg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279400" y="279400"/>
            <a:ext cx="12446000" cy="92202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041400" y="1473200"/>
            <a:ext cx="10922000" cy="680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7"/>
              </a:buBlip>
            </a:lvl1pPr>
            <a:lvl2pPr>
              <a:buBlip>
                <a:blip r:embed="rId17"/>
              </a:buBlip>
            </a:lvl2pPr>
            <a:lvl3pPr>
              <a:buBlip>
                <a:blip r:embed="rId17"/>
              </a:buBlip>
            </a:lvl3pPr>
            <a:lvl4pPr>
              <a:buBlip>
                <a:blip r:embed="rId17"/>
              </a:buBlip>
            </a:lvl4pPr>
            <a:lvl5pPr>
              <a:buBlip>
                <a:blip r:embed="rId17"/>
              </a:buBlip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1041400" y="254000"/>
            <a:ext cx="109220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6352743" y="9474200"/>
            <a:ext cx="312014" cy="29982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4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xmlns:p14="http://schemas.microsoft.com/office/powerpoint/2010/main" spd="med"/>
  <p:txStyles>
    <p:titleStyle>
      <a:lvl1pPr marL="0" marR="0" indent="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17"/>
        </a:buBlip>
        <a:tabLst/>
        <a:defRPr sz="3600" b="0" i="0" u="none" strike="noStrike" cap="none" spc="0" baseline="0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17"/>
        </a:buBlip>
        <a:tabLst/>
        <a:defRPr sz="3600" b="0" i="0" u="none" strike="noStrike" cap="none" spc="0" baseline="0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17"/>
        </a:buBlip>
        <a:tabLst/>
        <a:defRPr sz="3600" b="0" i="0" u="none" strike="noStrike" cap="none" spc="0" baseline="0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17"/>
        </a:buBlip>
        <a:tabLst/>
        <a:defRPr sz="3600" b="0" i="0" u="none" strike="noStrike" cap="none" spc="0" baseline="0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17"/>
        </a:buBlip>
        <a:tabLst/>
        <a:defRPr sz="3600" b="0" i="0" u="none" strike="noStrike" cap="none" spc="0" baseline="0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17"/>
        </a:buBlip>
        <a:tabLst/>
        <a:defRPr sz="3600" b="0" i="0" u="none" strike="noStrike" cap="none" spc="0" baseline="0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17"/>
        </a:buBlip>
        <a:tabLst/>
        <a:defRPr sz="3600" b="0" i="0" u="none" strike="noStrike" cap="none" spc="0" baseline="0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17"/>
        </a:buBlip>
        <a:tabLst/>
        <a:defRPr sz="3600" b="0" i="0" u="none" strike="noStrike" cap="none" spc="0" baseline="0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17"/>
        </a:buBlip>
        <a:tabLst/>
        <a:defRPr sz="3600" b="0" i="0" u="none" strike="noStrike" cap="none" spc="0" baseline="0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.t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14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.t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17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hyperlink" Target="http://www.xtorey.es/?p=2539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t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11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MODELO DEL DEFICIT</a:t>
            </a:r>
          </a:p>
        </p:txBody>
      </p:sp>
      <p:sp>
        <p:nvSpPr>
          <p:cNvPr id="168" name="Shape 168"/>
          <p:cNvSpPr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SOLUCIONAR PROBLEMAS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MODELO DEL APRECIO</a:t>
            </a:r>
          </a:p>
        </p:txBody>
      </p:sp>
      <p:sp>
        <p:nvSpPr>
          <p:cNvPr id="197" name="Shape 197"/>
          <p:cNvSpPr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VER MÁS ALLÁ DE LOS PROBLEMAS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pasted-image.tiff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3634" r="3908"/>
          <a:stretch>
            <a:fillRect/>
          </a:stretch>
        </p:blipFill>
        <p:spPr>
          <a:xfrm>
            <a:off x="382072" y="3731548"/>
            <a:ext cx="12232985" cy="5742294"/>
          </a:xfrm>
          <a:prstGeom prst="rect">
            <a:avLst/>
          </a:prstGeom>
        </p:spPr>
      </p:pic>
      <p:sp>
        <p:nvSpPr>
          <p:cNvPr id="200" name="Shape 200"/>
          <p:cNvSpPr>
            <a:spLocks noGrp="1"/>
          </p:cNvSpPr>
          <p:nvPr>
            <p:ph type="body" sz="half" idx="1"/>
          </p:nvPr>
        </p:nvSpPr>
        <p:spPr>
          <a:xfrm>
            <a:off x="400757" y="403674"/>
            <a:ext cx="12268201" cy="3186982"/>
          </a:xfrm>
          <a:prstGeom prst="rect">
            <a:avLst/>
          </a:prstGeom>
        </p:spPr>
        <p:txBody>
          <a:bodyPr/>
          <a:lstStyle>
            <a:lvl1pPr algn="just" defTabSz="578358">
              <a:defRPr sz="3366">
                <a:solidFill>
                  <a:srgbClr val="FFFFFF"/>
                </a:solidFill>
              </a:defRPr>
            </a:lvl1pPr>
          </a:lstStyle>
          <a:p>
            <a:r>
              <a:t>El primer requisito para este nuevo modelo es cambiar nuestra mirada: de una mirada despreciativa –hacia lo que está o funcional mal-, a una mirada apreciativa –hacia aquello que está y funciona muy bien. Para una mirada apreciativa el yo, la comunidad, la organización son expresiones de belleza y de espíritu.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Marcador de posición de imagen 201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5403679" y="320611"/>
            <a:ext cx="7258308" cy="9112378"/>
          </a:xfrm>
          <a:prstGeom prst="rect">
            <a:avLst/>
          </a:prstGeom>
        </p:spPr>
      </p:pic>
      <p:sp>
        <p:nvSpPr>
          <p:cNvPr id="203" name="Shape 203"/>
          <p:cNvSpPr>
            <a:spLocks noGrp="1"/>
          </p:cNvSpPr>
          <p:nvPr>
            <p:ph type="title"/>
          </p:nvPr>
        </p:nvSpPr>
        <p:spPr>
          <a:xfrm>
            <a:off x="280445" y="1295400"/>
            <a:ext cx="5107240" cy="1303832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ANALIZA</a:t>
            </a:r>
          </a:p>
        </p:txBody>
      </p:sp>
      <p:sp>
        <p:nvSpPr>
          <p:cNvPr id="204" name="Shape 204"/>
          <p:cNvSpPr>
            <a:spLocks noGrp="1"/>
          </p:cNvSpPr>
          <p:nvPr>
            <p:ph type="body" sz="quarter" idx="1"/>
          </p:nvPr>
        </p:nvSpPr>
        <p:spPr>
          <a:xfrm>
            <a:off x="584770" y="3877684"/>
            <a:ext cx="4725352" cy="3614408"/>
          </a:xfrm>
          <a:prstGeom prst="rect">
            <a:avLst/>
          </a:prstGeom>
        </p:spPr>
        <p:txBody>
          <a:bodyPr/>
          <a:lstStyle/>
          <a:p>
            <a:r>
              <a:t>Cambio de mirada:</a:t>
            </a:r>
          </a:p>
          <a:p>
            <a:endParaRPr/>
          </a:p>
          <a:p>
            <a:r>
              <a:t>- ¿EN QUÉ SE CENTRA? </a:t>
            </a:r>
          </a:p>
          <a:p>
            <a:r>
              <a:t>- ¿QUÉ ve?</a:t>
            </a:r>
          </a:p>
          <a:p>
            <a:r>
              <a:t>- ¿Qué permite?</a:t>
            </a:r>
          </a:p>
          <a:p>
            <a:r>
              <a:t>- ¿Puntos positivos?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atch Adams-HD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231900"/>
            <a:ext cx="13004801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973327" fill="hold"/>
                                        <p:tgtEl>
                                          <p:spTgt spid="2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0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MODELO DEL APRECIO</a:t>
            </a:r>
          </a:p>
        </p:txBody>
      </p:sp>
      <p:sp>
        <p:nvSpPr>
          <p:cNvPr id="209" name="Shape 209"/>
          <p:cNvSpPr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SER CREATIVOS Y PoSITIVOS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pasted-image.tiff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363"/>
          <a:stretch>
            <a:fillRect/>
          </a:stretch>
        </p:blipFill>
        <p:spPr>
          <a:xfrm>
            <a:off x="2397918" y="461319"/>
            <a:ext cx="8208974" cy="5899474"/>
          </a:xfrm>
          <a:prstGeom prst="rect">
            <a:avLst/>
          </a:prstGeom>
        </p:spPr>
      </p:pic>
      <p:sp>
        <p:nvSpPr>
          <p:cNvPr id="212" name="Shape 212"/>
          <p:cNvSpPr>
            <a:spLocks noGrp="1"/>
          </p:cNvSpPr>
          <p:nvPr>
            <p:ph type="body" sz="half" idx="1"/>
          </p:nvPr>
        </p:nvSpPr>
        <p:spPr>
          <a:xfrm>
            <a:off x="368300" y="6529184"/>
            <a:ext cx="12268200" cy="3654833"/>
          </a:xfrm>
          <a:prstGeom prst="rect">
            <a:avLst/>
          </a:prstGeom>
        </p:spPr>
        <p:txBody>
          <a:bodyPr/>
          <a:lstStyle>
            <a:lvl1pPr algn="just">
              <a:defRPr sz="3700"/>
            </a:lvl1pPr>
          </a:lstStyle>
          <a:p>
            <a:r>
              <a:t>¿no podríamos visualizar un futuro mejor de relaciones positivas con nosotros mismos, con los demás, en nuestras COMUNIDADES?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Marcador de posición de imagen 213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5403679" y="320611"/>
            <a:ext cx="7258308" cy="9112378"/>
          </a:xfrm>
          <a:prstGeom prst="rect">
            <a:avLst/>
          </a:prstGeom>
        </p:spPr>
      </p:pic>
      <p:sp>
        <p:nvSpPr>
          <p:cNvPr id="215" name="Shape 215"/>
          <p:cNvSpPr>
            <a:spLocks noGrp="1"/>
          </p:cNvSpPr>
          <p:nvPr>
            <p:ph type="title"/>
          </p:nvPr>
        </p:nvSpPr>
        <p:spPr>
          <a:xfrm>
            <a:off x="280445" y="1295400"/>
            <a:ext cx="5107240" cy="1303832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ANALIZA</a:t>
            </a:r>
          </a:p>
        </p:txBody>
      </p:sp>
      <p:sp>
        <p:nvSpPr>
          <p:cNvPr id="216" name="Shape 216"/>
          <p:cNvSpPr>
            <a:spLocks noGrp="1"/>
          </p:cNvSpPr>
          <p:nvPr>
            <p:ph type="body" sz="quarter" idx="1"/>
          </p:nvPr>
        </p:nvSpPr>
        <p:spPr>
          <a:xfrm>
            <a:off x="471389" y="3845226"/>
            <a:ext cx="4725352" cy="4463322"/>
          </a:xfrm>
          <a:prstGeom prst="rect">
            <a:avLst/>
          </a:prstGeom>
        </p:spPr>
        <p:txBody>
          <a:bodyPr/>
          <a:lstStyle/>
          <a:p>
            <a:pPr defTabSz="543305">
              <a:defRPr sz="3348"/>
            </a:pPr>
            <a:r>
              <a:t>Cambio de mirada:</a:t>
            </a:r>
          </a:p>
          <a:p>
            <a:pPr defTabSz="543305">
              <a:defRPr sz="3348"/>
            </a:pPr>
            <a:endParaRPr/>
          </a:p>
          <a:p>
            <a:pPr defTabSz="543305">
              <a:defRPr sz="3348"/>
            </a:pPr>
            <a:r>
              <a:t>- ¿CÓMO SE PUEDE VIVIR LO ORDINARIO DE FORMA EXTRAORDINARIA?</a:t>
            </a:r>
          </a:p>
          <a:p>
            <a:pPr defTabSz="543305">
              <a:defRPr sz="3348"/>
            </a:pPr>
            <a:endParaRPr/>
          </a:p>
          <a:p>
            <a:pPr defTabSz="543305">
              <a:defRPr sz="3348"/>
            </a:pPr>
            <a:r>
              <a:t>- ¿CÓMO TODO SIRVE PARA EL BIEN, SI HAY AMOR?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Salvemos las cenas - Anuncio IKEA - YouTube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50230" y="1272451"/>
            <a:ext cx="13097670" cy="73616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76002" fill="hold"/>
                                        <p:tgtEl>
                                          <p:spTgt spid="2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7080">
                <p:cTn id="7" fill="hold" display="0">
                  <p:stCondLst>
                    <p:cond delay="indefinite"/>
                  </p:stCondLst>
                </p:cTn>
                <p:tgtEl>
                  <p:spTgt spid="21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ctr" defTabSz="457200">
              <a:spcBef>
                <a:spcPts val="0"/>
              </a:spcBef>
              <a:buSzTx/>
              <a:buNone/>
              <a:defRPr>
                <a:solidFill>
                  <a:srgbClr val="3D596D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 partir de un texto de José Cristo Rey García Paredes, ¿”PROBLEMAS QUE RESOLVER O MILAGROS QUE ABRAZAR”? Ante el pesimismo espiritual, comunitario e institucional.  </a:t>
            </a:r>
          </a:p>
          <a:p>
            <a:pPr marL="0" indent="0" algn="ctr" defTabSz="457200">
              <a:spcBef>
                <a:spcPts val="0"/>
              </a:spcBef>
              <a:buSzTx/>
              <a:buNone/>
              <a:defRPr>
                <a:solidFill>
                  <a:srgbClr val="3D596D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0" indent="0" algn="ctr" defTabSz="457200">
              <a:spcBef>
                <a:spcPts val="0"/>
              </a:spcBef>
              <a:buSzTx/>
              <a:buNone/>
              <a:defRPr>
                <a:solidFill>
                  <a:srgbClr val="3D596D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u="sng">
                <a:hlinkClick r:id="rId2"/>
              </a:rPr>
              <a:t>http://www.xtorey.es/?p=2539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Marcador de posición de imagen 169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845300" y="1291041"/>
            <a:ext cx="5295900" cy="7175501"/>
          </a:xfrm>
          <a:prstGeom prst="rect">
            <a:avLst/>
          </a:prstGeom>
        </p:spPr>
      </p:pic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1025171" y="386578"/>
            <a:ext cx="5334001" cy="3924301"/>
          </a:xfrm>
          <a:prstGeom prst="rect">
            <a:avLst/>
          </a:prstGeom>
        </p:spPr>
        <p:txBody>
          <a:bodyPr/>
          <a:lstStyle>
            <a:lvl1pPr defTabSz="479044">
              <a:defRPr sz="5330"/>
            </a:lvl1pPr>
          </a:lstStyle>
          <a:p>
            <a:r>
              <a:t>nuestros PROYECTOS COMUNITARIOS suelen partir de los problemas. </a:t>
            </a:r>
          </a:p>
        </p:txBody>
      </p:sp>
      <p:sp>
        <p:nvSpPr>
          <p:cNvPr id="172" name="Shape 172"/>
          <p:cNvSpPr>
            <a:spLocks noGrp="1"/>
          </p:cNvSpPr>
          <p:nvPr>
            <p:ph type="body" sz="half" idx="1"/>
          </p:nvPr>
        </p:nvSpPr>
        <p:spPr>
          <a:xfrm>
            <a:off x="1041400" y="4258493"/>
            <a:ext cx="5334000" cy="505739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531622">
              <a:defRPr sz="3276"/>
            </a:lvl1pPr>
          </a:lstStyle>
          <a:p>
            <a:r>
              <a:t>Lo mismo ocurre cuando se programa la misión: nos preguntamos por las deficiencias, los problemas de nuestro mundo, tratamos de diagnosticar el porqué y después ofrecemos nuestra solución y la forma de implementarla.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Marcador de posición de imagen 173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845300" y="1291041"/>
            <a:ext cx="5295900" cy="7175501"/>
          </a:xfrm>
          <a:prstGeom prst="rect">
            <a:avLst/>
          </a:prstGeom>
        </p:spPr>
      </p:pic>
      <p:sp>
        <p:nvSpPr>
          <p:cNvPr id="175" name="Shape 175"/>
          <p:cNvSpPr>
            <a:spLocks noGrp="1"/>
          </p:cNvSpPr>
          <p:nvPr>
            <p:ph type="title"/>
          </p:nvPr>
        </p:nvSpPr>
        <p:spPr>
          <a:xfrm>
            <a:off x="1041400" y="1295400"/>
            <a:ext cx="5334000" cy="1303832"/>
          </a:xfrm>
          <a:prstGeom prst="rect">
            <a:avLst/>
          </a:prstGeom>
        </p:spPr>
        <p:txBody>
          <a:bodyPr/>
          <a:lstStyle/>
          <a:p>
            <a:r>
              <a:t>ANALIZA</a:t>
            </a:r>
          </a:p>
        </p:txBody>
      </p:sp>
      <p:sp>
        <p:nvSpPr>
          <p:cNvPr id="176" name="Shape 176"/>
          <p:cNvSpPr>
            <a:spLocks noGrp="1"/>
          </p:cNvSpPr>
          <p:nvPr>
            <p:ph type="body" sz="half" idx="1"/>
          </p:nvPr>
        </p:nvSpPr>
        <p:spPr>
          <a:xfrm>
            <a:off x="600999" y="3179839"/>
            <a:ext cx="6094036" cy="5252961"/>
          </a:xfrm>
          <a:prstGeom prst="rect">
            <a:avLst/>
          </a:prstGeom>
        </p:spPr>
        <p:txBody>
          <a:bodyPr/>
          <a:lstStyle/>
          <a:p>
            <a:r>
              <a:t>EN SU OBSESIÓN POR SOLUCIONAR EL PROBLEMA:</a:t>
            </a:r>
          </a:p>
          <a:p>
            <a:endParaRPr/>
          </a:p>
          <a:p>
            <a:r>
              <a:t>- ¿QUÉ PIERDE EN EL PROCESO? - QUÉ LE FALTA?</a:t>
            </a:r>
          </a:p>
          <a:p>
            <a:r>
              <a:t>- ¿SE DA CUENTA DE LO QUE PASA A SU ALREDEDOR?</a:t>
            </a:r>
          </a:p>
          <a:p>
            <a:r>
              <a:t>- ¿PIERDE OPORTUNIDADES?</a:t>
            </a:r>
          </a:p>
          <a:p>
            <a:r>
              <a:t>- ¿Puntos positivos?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Pixar s Burn-E Sound Design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21576" y="1222628"/>
            <a:ext cx="13047952" cy="73337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104003" fill="hold"/>
                                        <p:tgtEl>
                                          <p:spTgt spid="1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7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pasted-image.tiff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1236712" y="368300"/>
            <a:ext cx="10532298" cy="7899223"/>
          </a:xfrm>
          <a:prstGeom prst="rect">
            <a:avLst/>
          </a:prstGeom>
        </p:spPr>
      </p:pic>
      <p:sp>
        <p:nvSpPr>
          <p:cNvPr id="181" name="Shape 181"/>
          <p:cNvSpPr>
            <a:spLocks noGrp="1"/>
          </p:cNvSpPr>
          <p:nvPr>
            <p:ph type="body" sz="quarter" idx="1"/>
          </p:nvPr>
        </p:nvSpPr>
        <p:spPr>
          <a:xfrm>
            <a:off x="368300" y="8445501"/>
            <a:ext cx="12268200" cy="1003299"/>
          </a:xfrm>
          <a:prstGeom prst="rect">
            <a:avLst/>
          </a:prstGeom>
        </p:spPr>
        <p:txBody>
          <a:bodyPr/>
          <a:lstStyle/>
          <a:p>
            <a:pPr algn="ctr"/>
            <a:r>
              <a:t>Cuando sólo vemos problemas, también nosotros somos parte del problema. Y cuando sólo vemos problemas irresolubles, nosotros somos quienes no tenemos solución.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MODELO DEL DEFICIT</a:t>
            </a:r>
          </a:p>
        </p:txBody>
      </p:sp>
      <p:sp>
        <p:nvSpPr>
          <p:cNvPr id="184" name="Shape 184"/>
          <p:cNvSpPr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MEJORAR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TheLittlePrince-Trailer-02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6320" r="6320"/>
          <a:stretch>
            <a:fillRect/>
          </a:stretch>
        </p:blipFill>
        <p:spPr>
          <a:xfrm>
            <a:off x="1064278" y="436540"/>
            <a:ext cx="10903006" cy="7020362"/>
          </a:xfrm>
          <a:prstGeom prst="rect">
            <a:avLst/>
          </a:prstGeom>
        </p:spPr>
      </p:pic>
      <p:sp>
        <p:nvSpPr>
          <p:cNvPr id="187" name="Shape 187"/>
          <p:cNvSpPr>
            <a:spLocks noGrp="1"/>
          </p:cNvSpPr>
          <p:nvPr>
            <p:ph type="title"/>
          </p:nvPr>
        </p:nvSpPr>
        <p:spPr>
          <a:xfrm>
            <a:off x="368300" y="7456902"/>
            <a:ext cx="12268200" cy="675425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38150">
              <a:defRPr sz="3150"/>
            </a:lvl1pPr>
          </a:lstStyle>
          <a:p>
            <a:pPr algn="ctr"/>
            <a:r>
              <a:rPr dirty="0"/>
              <a:t>nuestros PROYECTOS COMUNITARIOS suelen partir de los problemas. </a:t>
            </a:r>
          </a:p>
        </p:txBody>
      </p:sp>
      <p:sp>
        <p:nvSpPr>
          <p:cNvPr id="188" name="Shape 188"/>
          <p:cNvSpPr>
            <a:spLocks noGrp="1"/>
          </p:cNvSpPr>
          <p:nvPr>
            <p:ph type="body" sz="quarter" idx="1"/>
          </p:nvPr>
        </p:nvSpPr>
        <p:spPr>
          <a:xfrm>
            <a:off x="368300" y="8485692"/>
            <a:ext cx="12268200" cy="963109"/>
          </a:xfrm>
          <a:prstGeom prst="rect">
            <a:avLst/>
          </a:prstGeom>
        </p:spPr>
        <p:txBody>
          <a:bodyPr/>
          <a:lstStyle>
            <a:lvl1pPr algn="just"/>
          </a:lstStyle>
          <a:p>
            <a:r>
              <a:t>Tras esa abanico de problemas, nos detenemos en analizar sus causas. Después intentamos buscar soluciones y programar la forma de llevarlas a cabo.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Marcador de posición de imagen 189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845300" y="1291041"/>
            <a:ext cx="5295900" cy="7175501"/>
          </a:xfrm>
          <a:prstGeom prst="rect">
            <a:avLst/>
          </a:prstGeom>
        </p:spPr>
      </p:pic>
      <p:sp>
        <p:nvSpPr>
          <p:cNvPr id="191" name="Shape 191"/>
          <p:cNvSpPr>
            <a:spLocks noGrp="1"/>
          </p:cNvSpPr>
          <p:nvPr>
            <p:ph type="title"/>
          </p:nvPr>
        </p:nvSpPr>
        <p:spPr>
          <a:xfrm>
            <a:off x="1041400" y="1295400"/>
            <a:ext cx="5334000" cy="1303832"/>
          </a:xfrm>
          <a:prstGeom prst="rect">
            <a:avLst/>
          </a:prstGeom>
        </p:spPr>
        <p:txBody>
          <a:bodyPr/>
          <a:lstStyle/>
          <a:p>
            <a:r>
              <a:t>ANALIZA</a:t>
            </a:r>
          </a:p>
        </p:txBody>
      </p:sp>
      <p:sp>
        <p:nvSpPr>
          <p:cNvPr id="192" name="Shape 192"/>
          <p:cNvSpPr>
            <a:spLocks noGrp="1"/>
          </p:cNvSpPr>
          <p:nvPr>
            <p:ph type="body" sz="half" idx="1"/>
          </p:nvPr>
        </p:nvSpPr>
        <p:spPr>
          <a:xfrm>
            <a:off x="600999" y="3179839"/>
            <a:ext cx="6094036" cy="5252961"/>
          </a:xfrm>
          <a:prstGeom prst="rect">
            <a:avLst/>
          </a:prstGeom>
        </p:spPr>
        <p:txBody>
          <a:bodyPr/>
          <a:lstStyle/>
          <a:p>
            <a:r>
              <a:t>EN SU OBSESIÓN POR MEJORAR Y ALCANZAR SU META:</a:t>
            </a:r>
          </a:p>
          <a:p>
            <a:endParaRPr/>
          </a:p>
          <a:p>
            <a:r>
              <a:t>- ¿EN QUÉ SE CENTRA? </a:t>
            </a:r>
          </a:p>
          <a:p>
            <a:r>
              <a:t>- ¿QUÉ LE FALTA?</a:t>
            </a:r>
          </a:p>
          <a:p>
            <a:r>
              <a:t>- ¿MENTALIDAD DE EMPRESA O APERTURA AL ESPÍRITU?</a:t>
            </a:r>
          </a:p>
          <a:p>
            <a:r>
              <a:t>- ¿Puntos positivos?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El principito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33663" y="2077453"/>
            <a:ext cx="13004801" cy="5490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33576" fill="hold"/>
                                        <p:tgtEl>
                                          <p:spTgt spid="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9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ueprint">
  <a:themeElements>
    <a:clrScheme name="Blueprint">
      <a:dk1>
        <a:srgbClr val="AB7655"/>
      </a:dk1>
      <a:lt1>
        <a:srgbClr val="558AAB"/>
      </a:lt1>
      <a:dk2>
        <a:srgbClr val="53585F"/>
      </a:dk2>
      <a:lt2>
        <a:srgbClr val="DCDEE0"/>
      </a:lt2>
      <a:accent1>
        <a:srgbClr val="577198"/>
      </a:accent1>
      <a:accent2>
        <a:srgbClr val="59824B"/>
      </a:accent2>
      <a:accent3>
        <a:srgbClr val="B98F20"/>
      </a:accent3>
      <a:accent4>
        <a:srgbClr val="BF6322"/>
      </a:accent4>
      <a:accent5>
        <a:srgbClr val="902422"/>
      </a:accent5>
      <a:accent6>
        <a:srgbClr val="574170"/>
      </a:accent6>
      <a:hlink>
        <a:srgbClr val="0000FF"/>
      </a:hlink>
      <a:folHlink>
        <a:srgbClr val="FF00FF"/>
      </a:folHlink>
    </a:clrScheme>
    <a:fontScheme name="Blueprint">
      <a:majorFont>
        <a:latin typeface="Helvetica Neue Bold Condensed"/>
        <a:ea typeface="Helvetica Neue Bold Condensed"/>
        <a:cs typeface="Helvetica Neue Bold Condensed"/>
      </a:majorFont>
      <a:minorFont>
        <a:latin typeface="Helvetica Neue Light"/>
        <a:ea typeface="Helvetica Neue Light"/>
        <a:cs typeface="Helvetica Neue Light"/>
      </a:minorFont>
    </a:fontScheme>
    <a:fmtScheme name="Bluepri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DEDEDE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58AAB"/>
            </a:solidFill>
            <a:effectLst/>
            <a:uFillTx/>
            <a:latin typeface="+mj-lt"/>
            <a:ea typeface="+mj-ea"/>
            <a:cs typeface="+mj-cs"/>
            <a:sym typeface="Helvetica Neue Bold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ueprint">
  <a:themeElements>
    <a:clrScheme name="Bluepri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577198"/>
      </a:accent1>
      <a:accent2>
        <a:srgbClr val="59824B"/>
      </a:accent2>
      <a:accent3>
        <a:srgbClr val="B98F20"/>
      </a:accent3>
      <a:accent4>
        <a:srgbClr val="BF6322"/>
      </a:accent4>
      <a:accent5>
        <a:srgbClr val="902422"/>
      </a:accent5>
      <a:accent6>
        <a:srgbClr val="574170"/>
      </a:accent6>
      <a:hlink>
        <a:srgbClr val="0000FF"/>
      </a:hlink>
      <a:folHlink>
        <a:srgbClr val="FF00FF"/>
      </a:folHlink>
    </a:clrScheme>
    <a:fontScheme name="Blueprint">
      <a:majorFont>
        <a:latin typeface="Helvetica Neue Bold Condensed"/>
        <a:ea typeface="Helvetica Neue Bold Condensed"/>
        <a:cs typeface="Helvetica Neue Bold Condensed"/>
      </a:majorFont>
      <a:minorFont>
        <a:latin typeface="Helvetica Neue Light"/>
        <a:ea typeface="Helvetica Neue Light"/>
        <a:cs typeface="Helvetica Neue Light"/>
      </a:minorFont>
    </a:fontScheme>
    <a:fmtScheme name="Bluepri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DEDEDE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58AAB"/>
            </a:solidFill>
            <a:effectLst/>
            <a:uFillTx/>
            <a:latin typeface="+mj-lt"/>
            <a:ea typeface="+mj-ea"/>
            <a:cs typeface="+mj-cs"/>
            <a:sym typeface="Helvetica Neue Bold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387</Words>
  <Application>Microsoft Macintosh PowerPoint</Application>
  <PresentationFormat>Personalizado</PresentationFormat>
  <Paragraphs>45</Paragraphs>
  <Slides>18</Slides>
  <Notes>0</Notes>
  <HiddenSlides>0</HiddenSlides>
  <MMClips>4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19" baseType="lpstr">
      <vt:lpstr>Blueprint</vt:lpstr>
      <vt:lpstr>MODELO DEL DEFICIT</vt:lpstr>
      <vt:lpstr>nuestros PROYECTOS COMUNITARIOS suelen partir de los problemas. </vt:lpstr>
      <vt:lpstr>ANALIZA</vt:lpstr>
      <vt:lpstr>Presentación de PowerPoint</vt:lpstr>
      <vt:lpstr>Presentación de PowerPoint</vt:lpstr>
      <vt:lpstr>MODELO DEL DEFICIT</vt:lpstr>
      <vt:lpstr>nuestros PROYECTOS COMUNITARIOS suelen partir de los problemas. </vt:lpstr>
      <vt:lpstr>ANALIZA</vt:lpstr>
      <vt:lpstr>Presentación de PowerPoint</vt:lpstr>
      <vt:lpstr>MODELO DEL APRECIO</vt:lpstr>
      <vt:lpstr>Presentación de PowerPoint</vt:lpstr>
      <vt:lpstr>ANALIZA</vt:lpstr>
      <vt:lpstr>Presentación de PowerPoint</vt:lpstr>
      <vt:lpstr>MODELO DEL APRECIO</vt:lpstr>
      <vt:lpstr>Presentación de PowerPoint</vt:lpstr>
      <vt:lpstr>ANALIZA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MODELO DEL DEFICIT</dc:title>
  <cp:lastModifiedBy>Monique Villen</cp:lastModifiedBy>
  <cp:revision>1</cp:revision>
  <dcterms:modified xsi:type="dcterms:W3CDTF">2017-02-19T13:58:51Z</dcterms:modified>
</cp:coreProperties>
</file>